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EBB9BB-E69E-41A7-EE6F-57CC35F7EA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1444C3-6E4F-BF31-1C51-ED91FF4B9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326A131-D911-7E54-8B6B-8EED1446F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9A4D-1099-4ED6-A171-D1501DDCCCB7}" type="datetimeFigureOut">
              <a:rPr lang="es-CL" smtClean="0"/>
              <a:t>15-05-2026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D23219D-E2FA-7450-EF79-75F6614C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A131682-2F27-6006-35A9-2DCAFD502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88A7-2168-4A9D-9C8B-FED636CEB3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112685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DA59B3-9C23-97F6-6ABD-D220AB169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5B2297-A1D1-7661-0F3B-EEA3F2241A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EF197A-A850-FD47-E8E5-C0109C2C5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9A4D-1099-4ED6-A171-D1501DDCCCB7}" type="datetimeFigureOut">
              <a:rPr lang="es-CL" smtClean="0"/>
              <a:t>15-05-2026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372993-9E4B-BF3E-7727-736D92B29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45759FA-1A9F-F7F6-5946-C3A46094A7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88A7-2168-4A9D-9C8B-FED636CEB3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1838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3DD391E-6392-6959-2D46-FA7DA77B88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F7D5396-76DC-E767-2350-8EEB2880FA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5A55D9B-3064-D89C-4D9D-5718A6EB9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9A4D-1099-4ED6-A171-D1501DDCCCB7}" type="datetimeFigureOut">
              <a:rPr lang="es-CL" smtClean="0"/>
              <a:t>15-05-2026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594E01-75EF-0F83-8E9D-6CECA9F56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19C78A-011B-5395-1373-03134E0BDE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88A7-2168-4A9D-9C8B-FED636CEB3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5004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2D263B6-9E81-BA1E-67F9-7A8FF4181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533EC64-AAE4-4301-DCC6-241FD01324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54B0B8-87A4-5E7F-BAFA-CC5BBCBDB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9A4D-1099-4ED6-A171-D1501DDCCCB7}" type="datetimeFigureOut">
              <a:rPr lang="es-CL" smtClean="0"/>
              <a:t>15-05-2026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EE3337-A95E-4D3B-D597-382466C92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5FC7995-C5A9-1C05-5B90-55DE3B647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88A7-2168-4A9D-9C8B-FED636CEB3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9022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832E45-1DE0-3533-26C0-2D4EFB885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18321EB-5EB5-91C9-FAD7-A791B3978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5977755-1300-E766-4D11-FA54EF378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9A4D-1099-4ED6-A171-D1501DDCCCB7}" type="datetimeFigureOut">
              <a:rPr lang="es-CL" smtClean="0"/>
              <a:t>15-05-2026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D1C69E-9FB3-CF11-DB50-BA96930AB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1103672-AD77-28B2-CF39-8378E89FDA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88A7-2168-4A9D-9C8B-FED636CEB3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3138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35A10A-8E4C-1315-047B-F305183F8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63D50AB-85CE-2230-32C2-A440E8CDFD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3F9FFF-4B71-E0A0-F23C-6B67235F36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A19A6D-E5EA-4428-72E4-2F96D7D20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9A4D-1099-4ED6-A171-D1501DDCCCB7}" type="datetimeFigureOut">
              <a:rPr lang="es-CL" smtClean="0"/>
              <a:t>15-05-2026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345DD77-5A09-0F82-C334-337465568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08343F3-64F3-A4C8-A854-6BBE3F6D6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88A7-2168-4A9D-9C8B-FED636CEB3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498877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670C59-CC2A-CDB7-BBFA-97DE45D7A1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A1AAEA-B3F9-C672-CD96-CE71886896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50E534-D100-4A83-6145-2D95D2F3AF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639824E-7058-F2CF-BE7E-70F01C2B7B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877B8CF-EA52-E192-7482-6B8A580BA4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51FE6B1-C6E2-D1DE-3E6B-594EB7A50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9A4D-1099-4ED6-A171-D1501DDCCCB7}" type="datetimeFigureOut">
              <a:rPr lang="es-CL" smtClean="0"/>
              <a:t>15-05-2026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D07151C-9523-E646-6FA2-F2788E7AF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1C6CFEC-0D24-2BCE-C2BE-FC72F05189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88A7-2168-4A9D-9C8B-FED636CEB3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23269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CD2C19-9FBD-26C5-0ACC-8B3C81C51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E5D74BB7-6036-1575-6626-E4B03051E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9A4D-1099-4ED6-A171-D1501DDCCCB7}" type="datetimeFigureOut">
              <a:rPr lang="es-CL" smtClean="0"/>
              <a:t>15-05-2026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E329691-06D8-3CD9-9A94-65163F81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EE297BEB-471B-D149-E0BE-AF62B3B88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88A7-2168-4A9D-9C8B-FED636CEB3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03797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2381DD4-04BA-D91F-895B-218012EDF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9A4D-1099-4ED6-A171-D1501DDCCCB7}" type="datetimeFigureOut">
              <a:rPr lang="es-CL" smtClean="0"/>
              <a:t>15-05-2026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4289274-5844-E3AC-D8CE-D6AB9138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F22133B-68DA-DD29-35DE-9172BF315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88A7-2168-4A9D-9C8B-FED636CEB3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129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359493A-44C3-4905-7E15-0BA813542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60DFA04-8DA7-4632-8E1C-E93DF5EA9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5891950-81E6-3DAB-7102-5BA06A547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FC4902-62CB-CC9C-A5C0-D965219F6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9A4D-1099-4ED6-A171-D1501DDCCCB7}" type="datetimeFigureOut">
              <a:rPr lang="es-CL" smtClean="0"/>
              <a:t>15-05-2026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9F271C9-7601-D3E1-83FE-B4FF886A3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A5F0067-D543-04CE-3D8B-9AB423565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88A7-2168-4A9D-9C8B-FED636CEB3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372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75C3094-E07C-3612-57FA-367E88B1D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FF5E9E4-E472-A9BE-3D26-7B2CECAA3A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571BDA9-928E-450F-5164-7C17904277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5BD3432-885A-4EB1-698C-50B2E07CB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329A4D-1099-4ED6-A171-D1501DDCCCB7}" type="datetimeFigureOut">
              <a:rPr lang="es-CL" smtClean="0"/>
              <a:t>15-05-2026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AE9CED4-3B71-0DC8-4565-1D28F8341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3C0E6A-2C33-0D29-A4AE-DC50757ED2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388A7-2168-4A9D-9C8B-FED636CEB3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10996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DC0F635-028E-9739-677A-79082BFAF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115048D-4AC0-6573-026C-23B736891F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C67323-20EC-D738-E5B2-5032677E4E0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3329A4D-1099-4ED6-A171-D1501DDCCCB7}" type="datetimeFigureOut">
              <a:rPr lang="es-CL" smtClean="0"/>
              <a:t>15-05-2026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6D98765-7FEA-BBF4-31DC-27F586162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56EFBD-E976-FD4A-E61E-5B4FD3136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2D388A7-2168-4A9D-9C8B-FED636CEB378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857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145C6AC-3237-4A4B-74AD-30B5942B0E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3493" b="12238"/>
          <a:stretch>
            <a:fillRect/>
          </a:stretch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4FB1F9CC-88AB-5B4B-0DC6-9311CF3186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es-CL" b="1">
                <a:solidFill>
                  <a:srgbClr val="FFFFFF"/>
                </a:solidFill>
              </a:rPr>
              <a:t>DÍA DEL CATEQUISTA 2026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463BF9E-6AC9-42E7-3C9C-43D9ABF43B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s-ES" sz="3600" b="1" dirty="0">
                <a:solidFill>
                  <a:srgbClr val="FFFFFF"/>
                </a:solidFill>
              </a:rPr>
              <a:t>UN ENCUENTRO PARA AGRADECER, FORMAR Y RENOVAR LA MISIÓN</a:t>
            </a:r>
            <a:endParaRPr lang="es-CL" sz="3600" b="1" dirty="0">
              <a:solidFill>
                <a:srgbClr val="FFFFFF"/>
              </a:solidFill>
            </a:endParaRPr>
          </a:p>
        </p:txBody>
      </p:sp>
      <p:pic>
        <p:nvPicPr>
          <p:cNvPr id="6" name="Imagen 5" descr="Ya tenemos logo para celebrar nuestro centenario🙌🥳 En una ceremonia  realizada el miércoles 16 de octubre, en las dependencias del Obispado de  Talca, conocimos al ganador del concurso para el logo que">
            <a:extLst>
              <a:ext uri="{FF2B5EF4-FFF2-40B4-BE49-F238E27FC236}">
                <a16:creationId xmlns:a16="http://schemas.microsoft.com/office/drawing/2014/main" id="{AD2A8B32-33E6-BC16-F55F-E613D0852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462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656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A3505-6A7A-EBBD-D9A2-2DF27A2E30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8557" y="1138036"/>
            <a:ext cx="5444382" cy="1402470"/>
          </a:xfrm>
        </p:spPr>
        <p:txBody>
          <a:bodyPr anchor="t">
            <a:normAutofit/>
          </a:bodyPr>
          <a:lstStyle/>
          <a:p>
            <a:r>
              <a:rPr lang="es-CL" sz="3200" dirty="0"/>
              <a:t>Características del Encuentro con el Señor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038284D-365B-0A1F-612D-408831A035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4655" r="1" b="10541"/>
          <a:stretch>
            <a:fillRect/>
          </a:stretch>
        </p:blipFill>
        <p:spPr>
          <a:xfrm>
            <a:off x="-1" y="10"/>
            <a:ext cx="5151179" cy="685799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503BFE4-729B-D9D0-C17B-501E6AF112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971697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992A4A-1001-F482-7652-D032EC74A0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557" y="2551176"/>
            <a:ext cx="5444382" cy="3591207"/>
          </a:xfrm>
        </p:spPr>
        <p:txBody>
          <a:bodyPr>
            <a:normAutofit/>
          </a:bodyPr>
          <a:lstStyle/>
          <a:p>
            <a:pPr algn="just"/>
            <a:r>
              <a:rPr lang="es-ES" sz="2400" b="1" i="1" dirty="0"/>
              <a:t>El Señor sale a nuestro Encuentro</a:t>
            </a:r>
          </a:p>
          <a:p>
            <a:pPr algn="just"/>
            <a:r>
              <a:rPr lang="es-ES" sz="2400" b="1" i="1" dirty="0"/>
              <a:t>Se realiza en el diálogo</a:t>
            </a:r>
          </a:p>
          <a:p>
            <a:pPr algn="just"/>
            <a:r>
              <a:rPr lang="es-ES" sz="2400" b="1" i="1" dirty="0"/>
              <a:t>El tiempo “se nos pasa volando”</a:t>
            </a:r>
          </a:p>
          <a:p>
            <a:pPr algn="just"/>
            <a:r>
              <a:rPr lang="es-ES" sz="2400" b="1" i="1" dirty="0"/>
              <a:t>Nos cambia la Vida</a:t>
            </a:r>
          </a:p>
          <a:p>
            <a:endParaRPr lang="es-CL" sz="2000" dirty="0"/>
          </a:p>
        </p:txBody>
      </p:sp>
    </p:spTree>
    <p:extLst>
      <p:ext uri="{BB962C8B-B14F-4D97-AF65-F5344CB8AC3E}">
        <p14:creationId xmlns:p14="http://schemas.microsoft.com/office/powerpoint/2010/main" val="3541816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050208-010C-18E7-0C9F-4096E2FFC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/>
              <a:t>El Señor sale a nuestro Encuentro 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4A3632E-FCC6-D3DD-C37C-84D095C2A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400" i="1" dirty="0"/>
              <a:t>“Ese mismo día, dos de los discípulos iban a un pequeño pueblo llamado Emaús, situado a unos diez kilómetros de Jerusalén. En el camino hablaban sobre lo que había ocurrido. Mientras conversaban y discutían, el mismo Jesús se acercó y siguió caminando con ellos” (vv. 13-15)</a:t>
            </a:r>
            <a:endParaRPr lang="es-ES" dirty="0"/>
          </a:p>
          <a:p>
            <a:pPr algn="just"/>
            <a:r>
              <a:rPr lang="es-ES" b="1" dirty="0"/>
              <a:t>El Señor se hace el </a:t>
            </a:r>
            <a:r>
              <a:rPr lang="es-ES" b="1" i="1" dirty="0"/>
              <a:t>“encontradizo” </a:t>
            </a:r>
            <a:r>
              <a:rPr lang="es-ES" b="1" dirty="0"/>
              <a:t>para que podamos reconocerlo. Por esto mismo, se hace muy importante que estemos atentos al paso del Señor en nuestra vida, con un corazón acogedor y un oído atento.</a:t>
            </a:r>
            <a:endParaRPr lang="es-CL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94B666E-8FA6-AF95-24DF-41651E0AA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4049" y="5225496"/>
            <a:ext cx="5089751" cy="1465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6013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89A800-6810-7023-21C5-187B7018C8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Se realiza en el diálogo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F1908F-3478-1ADA-405B-7427030566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400" i="1" dirty="0"/>
              <a:t>“El les dijo: «¿Qué comentaban por el camino?». Ellos se detuvieron, con el semblante triste y uno de ellos, llamado Cleofás, le respondió: «¡Tú eres el único forastero en Jerusalén que ignora lo que pasó en estos días!».” (vv.17-18)</a:t>
            </a:r>
          </a:p>
          <a:p>
            <a:pPr algn="just"/>
            <a:r>
              <a:rPr lang="es-ES" b="1" dirty="0"/>
              <a:t>El encuentro como diálogo entre dos personas es una interacción humana auténtica, basada en la escucha activa, que trasciende la simple conversación para generar un entendimiento mutuo, empatía y conexión profunda. Él dialoga con los discípulos de Emaús explicándoles las escrituras.</a:t>
            </a:r>
            <a:endParaRPr lang="es-CL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5208C4A-C552-720A-8817-08EDA48A8A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199" y="5263397"/>
            <a:ext cx="5090601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891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0B60AD-CE5F-F41F-09AD-99BB1D4FD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tiempo </a:t>
            </a:r>
            <a:r>
              <a:rPr lang="es-ES" i="1" dirty="0"/>
              <a:t>“se nos pasa volando”</a:t>
            </a:r>
            <a:endParaRPr lang="es-CL" i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27EDDA-FE0C-1C72-1ACA-DD7B20E90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400" i="1" dirty="0"/>
              <a:t>“Cuando llegaron cerca del pueblo adonde iban, Jesús hizo ademán de seguir adelante. Pero ellos le insistieron: «Quédate con nosotros, porque ya es tarde y el día se acaba». El entró y se quedó con ellos. Y estando a la mesa, tomó el pan y pronunció la bendición; luego lo partió y se lo dio.” (vv. 28-30)</a:t>
            </a:r>
          </a:p>
          <a:p>
            <a:pPr algn="just"/>
            <a:r>
              <a:rPr lang="es-ES" b="1" dirty="0"/>
              <a:t>El tiempo cronológico es el tiempo lineal y medible con el reloj. El tiempo </a:t>
            </a:r>
            <a:r>
              <a:rPr lang="es-ES" b="1" dirty="0" err="1"/>
              <a:t>kairótico</a:t>
            </a:r>
            <a:r>
              <a:rPr lang="es-ES" b="1" dirty="0"/>
              <a:t> es el tiempo cualitativo, oportuno, que no se mide, se siente. Esta distinción es fundamental para evaluar nuestros encuentros con el otro. </a:t>
            </a:r>
            <a:endParaRPr lang="es-CL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75FC1F4-B816-53EC-0ADF-8D20C3C78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199" y="5296054"/>
            <a:ext cx="5090601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634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A7C54E3-0515-E46E-01B3-2A2D040C0B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El Encuentro nos cambia la Vida</a:t>
            </a:r>
            <a:endParaRPr lang="es-CL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7F043E4-B2E1-F06F-2FCB-786F9C2E56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sz="2400" i="1" dirty="0"/>
              <a:t>“Y se decían: «¿No ardía acaso nuestro corazón, mientras nos hablaba en el camino y nos explicaba las Escrituras?». En ese mismo momento, se pusieron en camino y regresaron a Jerusalén. Allí encontraron reunidos a los Once y a los demás que estaban con ellos.” (vv. 32-33)</a:t>
            </a:r>
          </a:p>
          <a:p>
            <a:pPr algn="just"/>
            <a:r>
              <a:rPr lang="es-ES" b="1" dirty="0"/>
              <a:t>El Encuentro con Jesús nos cambia la vida y transforma el corazón (</a:t>
            </a:r>
            <a:r>
              <a:rPr lang="es-ES" b="1" i="1" dirty="0"/>
              <a:t>metanoia</a:t>
            </a:r>
            <a:r>
              <a:rPr lang="es-ES" b="1" dirty="0"/>
              <a:t>), llamando a cambiar la mentalidad y la dirección de vida hacia Dios. Nos cambia la Vida y queremos que a otros les cambie también.</a:t>
            </a:r>
            <a:endParaRPr lang="es-CL"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7219DED-072E-E2FF-0395-06569AB76A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3199" y="5296054"/>
            <a:ext cx="5090601" cy="14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680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ED6631-3CB8-2DE6-CFFF-D2F2EC620C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40" y="1138265"/>
            <a:ext cx="4651204" cy="1401183"/>
          </a:xfrm>
        </p:spPr>
        <p:txBody>
          <a:bodyPr anchor="t">
            <a:normAutofit/>
          </a:bodyPr>
          <a:lstStyle/>
          <a:p>
            <a:r>
              <a:rPr lang="es-CL" sz="3200"/>
              <a:t>Importante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C23E3B9-5ABF-58B3-E2B0-E9A5DAA900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61462" y="871146"/>
            <a:ext cx="736939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75EFE3F-1818-8D74-F68A-A93D4CEF85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40" y="2116800"/>
            <a:ext cx="5040247" cy="360293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s-ES" sz="2400" b="1" dirty="0"/>
              <a:t>En la medida que vivamos o tengamos presente en nuestra vida de catequista estas pistas, podremos hacer de nuestro encuentro con el Señor, </a:t>
            </a:r>
            <a:r>
              <a:rPr lang="es-ES" sz="2400" b="1" dirty="0">
                <a:solidFill>
                  <a:srgbClr val="FF0000"/>
                </a:solidFill>
              </a:rPr>
              <a:t>un testimonio vivo ante los demás</a:t>
            </a:r>
            <a:r>
              <a:rPr lang="es-ES" sz="2400" b="1" dirty="0"/>
              <a:t>, recordando lo que nos dice el Papa León XIV </a:t>
            </a:r>
            <a:r>
              <a:rPr lang="es-ES" sz="2400" b="1" i="1" dirty="0"/>
              <a:t>“somos una Iglesia misionera, una Iglesia que construye puentes dialogando, siempre abierta, […] con los brazos abiertos a todos, a todos aquellos que necesitan nuestra caridad, nuestra presencia, diálogo y amor”.</a:t>
            </a:r>
            <a:endParaRPr lang="es-CL" sz="2400" b="1" i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1F74EDA-205E-3A35-B5D1-0E573F86D2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565" r="10063" b="-1"/>
          <a:stretch>
            <a:fillRect/>
          </a:stretch>
        </p:blipFill>
        <p:spPr>
          <a:xfrm>
            <a:off x="6096000" y="838013"/>
            <a:ext cx="5234538" cy="518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205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7A453D2-15D8-4403-815F-291FA16340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161EA6B-09CA-445B-AB0D-8DF76FA92D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EA1DAFF-CECA-492F-BFA1-22C64956B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" y="2075420"/>
            <a:ext cx="12048729" cy="4093306"/>
            <a:chOff x="1" y="2075420"/>
            <a:chExt cx="12048729" cy="4093306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D3D3744-142C-4653-90AB-546FE6B849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7942191" y="2507571"/>
              <a:ext cx="3563871" cy="3563871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BC69CAC-820B-41BA-BFCA-79B4557683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435065" y="4048931"/>
              <a:ext cx="1381607" cy="1381607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D205E7A-88AB-4C4B-B8D1-5A76AA878B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" y="2075420"/>
              <a:ext cx="3144364" cy="3144364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20000"/>
                  </a:schemeClr>
                </a:gs>
                <a:gs pos="100000">
                  <a:schemeClr val="tx2">
                    <a:lumMod val="50000"/>
                    <a:alpha val="1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0D4286E9-8501-4EBF-874C-74897B4B6F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2600000">
              <a:off x="10150845" y="4270841"/>
              <a:ext cx="1897885" cy="1897885"/>
            </a:xfrm>
            <a:prstGeom prst="ellipse">
              <a:avLst/>
            </a:prstGeom>
            <a:gradFill>
              <a:gsLst>
                <a:gs pos="0">
                  <a:schemeClr val="tx2">
                    <a:lumMod val="75000"/>
                    <a:alpha val="10000"/>
                  </a:schemeClr>
                </a:gs>
                <a:gs pos="100000">
                  <a:schemeClr val="tx2">
                    <a:lumMod val="75000"/>
                    <a:alpha val="2000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5586ADC-910E-45C9-BAB4-CB0EFBEE5B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046780" y="3040492"/>
              <a:ext cx="2579322" cy="2579322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20000"/>
                    </a:schemeClr>
                  </a:gs>
                  <a:gs pos="100000">
                    <a:schemeClr val="tx2">
                      <a:lumMod val="50000"/>
                      <a:alpha val="20000"/>
                    </a:schemeClr>
                  </a:gs>
                </a:gsLst>
                <a:lin ang="5400000" scaled="1"/>
              </a:gra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AB594C5-5BB0-49AE-8AAC-AE40A6F8A3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4500000">
              <a:off x="2224640" y="3193975"/>
              <a:ext cx="2243193" cy="2243193"/>
            </a:xfrm>
            <a:prstGeom prst="ellipse">
              <a:avLst/>
            </a:prstGeom>
            <a:noFill/>
            <a:ln w="31750">
              <a:gradFill>
                <a:gsLst>
                  <a:gs pos="0">
                    <a:schemeClr val="tx2">
                      <a:lumMod val="60000"/>
                      <a:lumOff val="40000"/>
                      <a:alpha val="10000"/>
                    </a:schemeClr>
                  </a:gs>
                  <a:gs pos="100000">
                    <a:schemeClr val="tx2">
                      <a:lumMod val="50000"/>
                      <a:alpha val="1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8114C98-A349-4111-A123-E8EAB86AB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438146" y="1042605"/>
            <a:ext cx="2796461" cy="711252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alpha val="0"/>
                </a:schemeClr>
              </a:gs>
              <a:gs pos="100000">
                <a:schemeClr val="tx2">
                  <a:lumMod val="75000"/>
                  <a:alpha val="1000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70FB431-AE18-414D-92F4-1D12D19911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59539" y="317578"/>
            <a:ext cx="548640" cy="549007"/>
            <a:chOff x="7029447" y="3514725"/>
            <a:chExt cx="1285875" cy="54900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24467063-D74E-4D42-8790-B9F6D6958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A1D19BAC-1681-47BC-AAF5-92FAFFF6F4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4347C2B-E846-452C-97AA-7E254FC1CE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10EA2B35-7959-4C2A-84AA-FF5D94FEDE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75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Imagen 4">
            <a:extLst>
              <a:ext uri="{FF2B5EF4-FFF2-40B4-BE49-F238E27FC236}">
                <a16:creationId xmlns:a16="http://schemas.microsoft.com/office/drawing/2014/main" id="{1E319642-B01A-10F3-2997-9B5DA64AD3E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7084" r="3996"/>
          <a:stretch>
            <a:fillRect/>
          </a:stretch>
        </p:blipFill>
        <p:spPr>
          <a:xfrm>
            <a:off x="626590" y="317578"/>
            <a:ext cx="10851111" cy="3508437"/>
          </a:xfrm>
          <a:prstGeom prst="rect">
            <a:avLst/>
          </a:prstGeom>
        </p:spPr>
      </p:pic>
      <p:grpSp>
        <p:nvGrpSpPr>
          <p:cNvPr id="30" name="Group 29">
            <a:extLst>
              <a:ext uri="{FF2B5EF4-FFF2-40B4-BE49-F238E27FC236}">
                <a16:creationId xmlns:a16="http://schemas.microsoft.com/office/drawing/2014/main" id="{AF19A774-30A5-488B-9BAF-629C6440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474192" y="482489"/>
            <a:ext cx="304800" cy="429768"/>
            <a:chOff x="215328" y="-46937"/>
            <a:chExt cx="304800" cy="2773841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291EBF88-5B98-4258-A542-14C3AF2E52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2153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8FBC2D58-9E3C-490D-BD7A-61EF07EA79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3169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6CF1BB4-1C1D-4EDE-BA26-0243FCF83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4185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00C83729-E02F-4512-AFE7-F4792228BD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520128" y="-46937"/>
              <a:ext cx="0" cy="2773841"/>
            </a:xfrm>
            <a:prstGeom prst="line">
              <a:avLst/>
            </a:prstGeom>
            <a:ln w="25400" cmpd="sng">
              <a:solidFill>
                <a:schemeClr val="bg2">
                  <a:lumMod val="60000"/>
                  <a:lumOff val="40000"/>
                  <a:alpha val="5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E2D3D3F2-ABBB-4453-B1C5-1BEBF7E4DD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-1" y="6140785"/>
            <a:ext cx="6095997" cy="711252"/>
          </a:xfrm>
          <a:prstGeom prst="rect">
            <a:avLst/>
          </a:prstGeom>
          <a:gradFill flip="none" rotWithShape="1">
            <a:gsLst>
              <a:gs pos="10000">
                <a:schemeClr val="tx2">
                  <a:lumMod val="50000"/>
                  <a:alpha val="10000"/>
                </a:schemeClr>
              </a:gs>
              <a:gs pos="100000">
                <a:schemeClr val="tx2">
                  <a:lumMod val="60000"/>
                  <a:lumOff val="40000"/>
                  <a:alpha val="0"/>
                </a:schemeClr>
              </a:gs>
            </a:gsLst>
            <a:lin ang="8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8214E4A5-A0D2-42C4-8D14-D2A7E495F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616345" y="5940560"/>
            <a:ext cx="1285875" cy="549007"/>
            <a:chOff x="7029447" y="3514725"/>
            <a:chExt cx="1285875" cy="549007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494D7A0-6B21-41E8-A7D3-0033BBB7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514725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1E141D7D-32B0-448E-A666-EA8703AFCF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697727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8D87E268-6345-420F-8B97-B37ED0410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3880729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35E1622E-7FA6-4760-A2BF-A8105EBF7B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7029447" y="4063732"/>
              <a:ext cx="1285875" cy="0"/>
            </a:xfrm>
            <a:prstGeom prst="line">
              <a:avLst/>
            </a:prstGeom>
            <a:ln w="31750" cap="rnd" cmpd="sng">
              <a:gradFill>
                <a:gsLst>
                  <a:gs pos="0">
                    <a:schemeClr val="tx2">
                      <a:lumMod val="60000"/>
                      <a:lumOff val="40000"/>
                      <a:alpha val="40000"/>
                    </a:schemeClr>
                  </a:gs>
                  <a:gs pos="100000">
                    <a:schemeClr val="tx2">
                      <a:lumMod val="50000"/>
                      <a:alpha val="40000"/>
                    </a:schemeClr>
                  </a:gs>
                </a:gsLst>
                <a:lin ang="5400000" scaled="1"/>
              </a:gra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1151F426-EA02-6B3E-3501-C48483EA0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018137"/>
            <a:ext cx="4569060" cy="2129586"/>
          </a:xfrm>
          <a:noFill/>
        </p:spPr>
        <p:txBody>
          <a:bodyPr anchor="t">
            <a:normAutofit/>
          </a:bodyPr>
          <a:lstStyle/>
          <a:p>
            <a:r>
              <a:rPr lang="es-CL" sz="4800">
                <a:solidFill>
                  <a:schemeClr val="bg1"/>
                </a:solidFill>
              </a:rPr>
              <a:t>Preguntas de Reflexión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5213CE-7762-EBD4-E2E8-7F40BA82A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90080" y="4018143"/>
            <a:ext cx="6887621" cy="2129599"/>
          </a:xfrm>
          <a:noFill/>
        </p:spPr>
        <p:txBody>
          <a:bodyPr anchor="t">
            <a:normAutofit/>
          </a:bodyPr>
          <a:lstStyle/>
          <a:p>
            <a:pPr marL="514350" indent="-514350" algn="just">
              <a:buAutoNum type="arabicParenR"/>
            </a:pPr>
            <a:r>
              <a:rPr lang="es-CL" sz="2200" b="1" dirty="0">
                <a:solidFill>
                  <a:schemeClr val="bg1"/>
                </a:solidFill>
              </a:rPr>
              <a:t>¿Cuáles han sido mis encuentros  con Jesús a lo largo del camino? ¿Cómo se ha hecho el </a:t>
            </a:r>
            <a:r>
              <a:rPr lang="es-CL" sz="2200" b="1" i="1" dirty="0">
                <a:solidFill>
                  <a:schemeClr val="bg1"/>
                </a:solidFill>
              </a:rPr>
              <a:t>“encontradizo” </a:t>
            </a:r>
            <a:r>
              <a:rPr lang="es-CL" sz="2200" b="1" dirty="0">
                <a:solidFill>
                  <a:schemeClr val="bg1"/>
                </a:solidFill>
              </a:rPr>
              <a:t>conmigo?</a:t>
            </a:r>
          </a:p>
          <a:p>
            <a:pPr marL="514350" indent="-514350" algn="just">
              <a:buAutoNum type="arabicParenR"/>
            </a:pPr>
            <a:r>
              <a:rPr lang="es-CL" sz="2200" b="1" dirty="0">
                <a:solidFill>
                  <a:schemeClr val="bg1"/>
                </a:solidFill>
              </a:rPr>
              <a:t>¿A qué nuevos pasos percibo que me llama el Señor en el Servicio de la Catequesis?</a:t>
            </a:r>
          </a:p>
          <a:p>
            <a:pPr marL="514350" indent="-514350">
              <a:buAutoNum type="arabicParenR"/>
            </a:pPr>
            <a:endParaRPr lang="es-CL" sz="1500" b="1" dirty="0">
              <a:solidFill>
                <a:schemeClr val="bg1"/>
              </a:solidFill>
            </a:endParaRPr>
          </a:p>
          <a:p>
            <a:pPr marL="514350" indent="-514350">
              <a:buAutoNum type="arabicParenR"/>
            </a:pPr>
            <a:endParaRPr lang="es-CL" sz="1500" dirty="0">
              <a:solidFill>
                <a:schemeClr val="bg1"/>
              </a:solidFill>
            </a:endParaRPr>
          </a:p>
          <a:p>
            <a:endParaRPr lang="es-CL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288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54A1ACD-3C95-A6E5-B608-8DC4C9259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90"/>
            <a:ext cx="6155988" cy="1182927"/>
          </a:xfrm>
        </p:spPr>
        <p:txBody>
          <a:bodyPr anchor="b">
            <a:normAutofit/>
          </a:bodyPr>
          <a:lstStyle/>
          <a:p>
            <a:r>
              <a:rPr lang="es-ES" sz="3900"/>
              <a:t>Hagamos un poco de Historia</a:t>
            </a:r>
            <a:endParaRPr lang="es-CL" sz="390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00DC9D-9048-81ED-1A7A-65A12FAC74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anchor="t">
            <a:normAutofit/>
          </a:bodyPr>
          <a:lstStyle/>
          <a:p>
            <a:pPr algn="just"/>
            <a:r>
              <a:rPr lang="es-ES" sz="2400" b="1" dirty="0">
                <a:solidFill>
                  <a:schemeClr val="tx1">
                    <a:alpha val="80000"/>
                  </a:schemeClr>
                </a:solidFill>
              </a:rPr>
              <a:t>Buscar la voluntad de Dios debe ser siempre la única guía que oriente toda acción pastoral en la Iglesia. Por lo mismo, </a:t>
            </a:r>
            <a:r>
              <a:rPr lang="es-ES" sz="2400" b="1" dirty="0">
                <a:solidFill>
                  <a:srgbClr val="FF0000">
                    <a:alpha val="80000"/>
                  </a:srgbClr>
                </a:solidFill>
              </a:rPr>
              <a:t>siempre es necesario discernir el soplo del Espíritu en nuestro quehacer </a:t>
            </a:r>
            <a:r>
              <a:rPr lang="es-ES" sz="2400" b="1" dirty="0">
                <a:solidFill>
                  <a:schemeClr val="tx1">
                    <a:alpha val="80000"/>
                  </a:schemeClr>
                </a:solidFill>
              </a:rPr>
              <a:t>y dejar de lado nuestros proyectos personales.</a:t>
            </a:r>
            <a:endParaRPr lang="es-CL" sz="2400" b="1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E1C383EC-931A-A9FD-0271-4E66F5EEC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653" y="2570807"/>
            <a:ext cx="3548404" cy="2368559"/>
          </a:xfrm>
          <a:prstGeom prst="rect">
            <a:avLst/>
          </a:prstGeom>
        </p:spPr>
      </p:pic>
      <p:sp>
        <p:nvSpPr>
          <p:cNvPr id="1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734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D1AA55E-40D5-461B-A5A8-4AE8AAB71B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67138C5-AE18-415E-6480-39E4CA917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36390"/>
            <a:ext cx="6155988" cy="1182927"/>
          </a:xfrm>
        </p:spPr>
        <p:txBody>
          <a:bodyPr anchor="b">
            <a:normAutofit/>
          </a:bodyPr>
          <a:lstStyle/>
          <a:p>
            <a:r>
              <a:rPr lang="es-CL" sz="5600"/>
              <a:t>Nuestra Diócesis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B498BD-8089-4626-91EA-4978EBEF53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806470"/>
            <a:ext cx="7903723" cy="0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8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C98A54-A659-79B5-2320-6DC33F165C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76" y="2829330"/>
            <a:ext cx="6190412" cy="3344459"/>
          </a:xfrm>
        </p:spPr>
        <p:txBody>
          <a:bodyPr anchor="t">
            <a:normAutofit/>
          </a:bodyPr>
          <a:lstStyle/>
          <a:p>
            <a:pPr algn="just"/>
            <a:r>
              <a:rPr lang="es-ES" sz="2400" b="1" dirty="0">
                <a:solidFill>
                  <a:schemeClr val="tx1">
                    <a:alpha val="80000"/>
                  </a:schemeClr>
                </a:solidFill>
              </a:rPr>
              <a:t>Es así como nuestra Iglesia Diocesana en el Centenario está marcada por la experiencia de </a:t>
            </a:r>
            <a:r>
              <a:rPr lang="es-ES" sz="2400" b="1" dirty="0">
                <a:solidFill>
                  <a:srgbClr val="FF0000">
                    <a:alpha val="80000"/>
                  </a:srgbClr>
                </a:solidFill>
              </a:rPr>
              <a:t>caminar juntos</a:t>
            </a:r>
            <a:r>
              <a:rPr lang="es-ES" sz="2400" b="1" dirty="0">
                <a:solidFill>
                  <a:schemeClr val="tx1">
                    <a:alpha val="80000"/>
                  </a:schemeClr>
                </a:solidFill>
              </a:rPr>
              <a:t>: pastores, laicos, hombres y mujeres, discerniendo el querer de Dios para la Diócesis de Talca.</a:t>
            </a:r>
          </a:p>
          <a:p>
            <a:pPr algn="just"/>
            <a:r>
              <a:rPr lang="es-ES" sz="2400" b="1" dirty="0">
                <a:solidFill>
                  <a:schemeClr val="tx1">
                    <a:alpha val="80000"/>
                  </a:schemeClr>
                </a:solidFill>
              </a:rPr>
              <a:t>En este largo proceso de discernimiento vivido desde 2018 al 2023 que nos llevaron a tres intuiciones pastorales:</a:t>
            </a:r>
          </a:p>
          <a:p>
            <a:endParaRPr lang="es-CL" sz="2000" dirty="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4AA796BD-3720-4D9F-F26F-B68F78C42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8851" y="2761533"/>
            <a:ext cx="3952206" cy="2909924"/>
          </a:xfrm>
          <a:prstGeom prst="rect">
            <a:avLst/>
          </a:prstGeom>
        </p:spPr>
      </p:pic>
      <p:sp>
        <p:nvSpPr>
          <p:cNvPr id="14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4552" y="1899284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chemeClr val="accent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6862" y="218992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accent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5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0DC925-5CAB-B3A2-E980-F7A35E402E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es-CL" sz="5400"/>
              <a:t>Intuiciones Pastorales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sX0" fmla="*/ 0 w 10972800"/>
              <a:gd name="csY0" fmla="*/ 0 h 18288"/>
              <a:gd name="csX1" fmla="*/ 356616 w 10972800"/>
              <a:gd name="csY1" fmla="*/ 0 h 18288"/>
              <a:gd name="csX2" fmla="*/ 1042416 w 10972800"/>
              <a:gd name="csY2" fmla="*/ 0 h 18288"/>
              <a:gd name="csX3" fmla="*/ 1947672 w 10972800"/>
              <a:gd name="csY3" fmla="*/ 0 h 18288"/>
              <a:gd name="csX4" fmla="*/ 2633472 w 10972800"/>
              <a:gd name="csY4" fmla="*/ 0 h 18288"/>
              <a:gd name="csX5" fmla="*/ 2990088 w 10972800"/>
              <a:gd name="csY5" fmla="*/ 0 h 18288"/>
              <a:gd name="csX6" fmla="*/ 3456432 w 10972800"/>
              <a:gd name="csY6" fmla="*/ 0 h 18288"/>
              <a:gd name="csX7" fmla="*/ 4361688 w 10972800"/>
              <a:gd name="csY7" fmla="*/ 0 h 18288"/>
              <a:gd name="csX8" fmla="*/ 5266944 w 10972800"/>
              <a:gd name="csY8" fmla="*/ 0 h 18288"/>
              <a:gd name="csX9" fmla="*/ 6172200 w 10972800"/>
              <a:gd name="csY9" fmla="*/ 0 h 18288"/>
              <a:gd name="csX10" fmla="*/ 6528816 w 10972800"/>
              <a:gd name="csY10" fmla="*/ 0 h 18288"/>
              <a:gd name="csX11" fmla="*/ 7214616 w 10972800"/>
              <a:gd name="csY11" fmla="*/ 0 h 18288"/>
              <a:gd name="csX12" fmla="*/ 7790688 w 10972800"/>
              <a:gd name="csY12" fmla="*/ 0 h 18288"/>
              <a:gd name="csX13" fmla="*/ 8147304 w 10972800"/>
              <a:gd name="csY13" fmla="*/ 0 h 18288"/>
              <a:gd name="csX14" fmla="*/ 9052560 w 10972800"/>
              <a:gd name="csY14" fmla="*/ 0 h 18288"/>
              <a:gd name="csX15" fmla="*/ 9409176 w 10972800"/>
              <a:gd name="csY15" fmla="*/ 0 h 18288"/>
              <a:gd name="csX16" fmla="*/ 9765792 w 10972800"/>
              <a:gd name="csY16" fmla="*/ 0 h 18288"/>
              <a:gd name="csX17" fmla="*/ 10341864 w 10972800"/>
              <a:gd name="csY17" fmla="*/ 0 h 18288"/>
              <a:gd name="csX18" fmla="*/ 10972800 w 10972800"/>
              <a:gd name="csY18" fmla="*/ 0 h 18288"/>
              <a:gd name="csX19" fmla="*/ 10972800 w 10972800"/>
              <a:gd name="csY19" fmla="*/ 18288 h 18288"/>
              <a:gd name="csX20" fmla="*/ 10177272 w 10972800"/>
              <a:gd name="csY20" fmla="*/ 18288 h 18288"/>
              <a:gd name="csX21" fmla="*/ 9820656 w 10972800"/>
              <a:gd name="csY21" fmla="*/ 18288 h 18288"/>
              <a:gd name="csX22" fmla="*/ 9464040 w 10972800"/>
              <a:gd name="csY22" fmla="*/ 18288 h 18288"/>
              <a:gd name="csX23" fmla="*/ 8778240 w 10972800"/>
              <a:gd name="csY23" fmla="*/ 18288 h 18288"/>
              <a:gd name="csX24" fmla="*/ 8421624 w 10972800"/>
              <a:gd name="csY24" fmla="*/ 18288 h 18288"/>
              <a:gd name="csX25" fmla="*/ 7735824 w 10972800"/>
              <a:gd name="csY25" fmla="*/ 18288 h 18288"/>
              <a:gd name="csX26" fmla="*/ 6940296 w 10972800"/>
              <a:gd name="csY26" fmla="*/ 18288 h 18288"/>
              <a:gd name="csX27" fmla="*/ 6254496 w 10972800"/>
              <a:gd name="csY27" fmla="*/ 18288 h 18288"/>
              <a:gd name="csX28" fmla="*/ 5458968 w 10972800"/>
              <a:gd name="csY28" fmla="*/ 18288 h 18288"/>
              <a:gd name="csX29" fmla="*/ 4663440 w 10972800"/>
              <a:gd name="csY29" fmla="*/ 18288 h 18288"/>
              <a:gd name="csX30" fmla="*/ 4306824 w 10972800"/>
              <a:gd name="csY30" fmla="*/ 18288 h 18288"/>
              <a:gd name="csX31" fmla="*/ 3840480 w 10972800"/>
              <a:gd name="csY31" fmla="*/ 18288 h 18288"/>
              <a:gd name="csX32" fmla="*/ 3264408 w 10972800"/>
              <a:gd name="csY32" fmla="*/ 18288 h 18288"/>
              <a:gd name="csX33" fmla="*/ 2578608 w 10972800"/>
              <a:gd name="csY33" fmla="*/ 18288 h 18288"/>
              <a:gd name="csX34" fmla="*/ 1673352 w 10972800"/>
              <a:gd name="csY34" fmla="*/ 18288 h 18288"/>
              <a:gd name="csX35" fmla="*/ 877824 w 10972800"/>
              <a:gd name="csY35" fmla="*/ 18288 h 18288"/>
              <a:gd name="csX36" fmla="*/ 0 w 10972800"/>
              <a:gd name="csY36" fmla="*/ 18288 h 18288"/>
              <a:gd name="csX37" fmla="*/ 0 w 10972800"/>
              <a:gd name="csY37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  <a:cxn ang="0">
                <a:pos x="csX36" y="csY36"/>
              </a:cxn>
              <a:cxn ang="0">
                <a:pos x="csX37" y="cs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0C7DA0-7C94-266F-3AF0-E6189C0886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algn="just"/>
            <a:r>
              <a:rPr lang="es-ES" sz="3200" b="1" i="1" dirty="0"/>
              <a:t>Fe en Jesucristo</a:t>
            </a:r>
          </a:p>
          <a:p>
            <a:pPr algn="just"/>
            <a:r>
              <a:rPr lang="es-ES" sz="3200" b="1" i="1" dirty="0"/>
              <a:t>Renovación de las relaciones y las estructuras</a:t>
            </a:r>
          </a:p>
          <a:p>
            <a:pPr algn="just"/>
            <a:r>
              <a:rPr lang="es-ES" sz="3200" b="1" i="1" dirty="0"/>
              <a:t>Misión para una Iglesia en Salida</a:t>
            </a:r>
            <a:endParaRPr lang="es-CL" sz="3200" i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07C197A-3DCE-AE8A-30BB-47AAF2CE8A5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643" r="14141" b="2"/>
          <a:stretch>
            <a:fillRect/>
          </a:stretch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8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011A386-6A40-86CB-DE9E-F03CE82C7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91C994-7D70-C4CE-F2BD-213CAD3A45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84" y="4230093"/>
            <a:ext cx="4150581" cy="1800165"/>
          </a:xfrm>
        </p:spPr>
        <p:txBody>
          <a:bodyPr anchor="t">
            <a:normAutofit/>
          </a:bodyPr>
          <a:lstStyle/>
          <a:p>
            <a:pPr algn="r"/>
            <a:r>
              <a:rPr lang="es-CL" sz="4000"/>
              <a:t>Primera Intuición Pastoral: </a:t>
            </a:r>
            <a:br>
              <a:rPr lang="es-CL" sz="4000"/>
            </a:br>
            <a:r>
              <a:rPr lang="es-CL" sz="4000" b="1"/>
              <a:t>Fe en Jesucristo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B42212F-83F9-4C6A-6623-14E4ADE36A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043" y="457200"/>
            <a:ext cx="5758875" cy="345532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DD2FD2-D080-6028-D59C-77396CEFB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415" y="4230094"/>
            <a:ext cx="6235268" cy="1800164"/>
          </a:xfrm>
        </p:spPr>
        <p:txBody>
          <a:bodyPr anchor="t">
            <a:normAutofit lnSpcReduction="10000"/>
          </a:bodyPr>
          <a:lstStyle/>
          <a:p>
            <a:pPr marL="0" indent="0">
              <a:buNone/>
            </a:pPr>
            <a:endParaRPr lang="es-ES" sz="2000" b="1" dirty="0"/>
          </a:p>
          <a:p>
            <a:pPr marL="0" indent="0" algn="just">
              <a:buNone/>
            </a:pPr>
            <a:r>
              <a:rPr lang="es-ES" sz="2400" b="1" dirty="0"/>
              <a:t>Promover la experiencia de Encuentro con el Señor por medio de la </a:t>
            </a:r>
            <a:r>
              <a:rPr lang="es-ES" sz="2400" b="1" dirty="0">
                <a:solidFill>
                  <a:srgbClr val="FF0000"/>
                </a:solidFill>
              </a:rPr>
              <a:t>Palabra y la Oración </a:t>
            </a:r>
            <a:r>
              <a:rPr lang="es-ES" sz="2400" b="1" dirty="0"/>
              <a:t>que se traduce en una adhesión al Señor.</a:t>
            </a:r>
          </a:p>
          <a:p>
            <a:endParaRPr lang="es-CL" sz="2000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969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6B0DE3-88F1-3B7D-6BB7-956B8F92A0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3022D63-36F9-B8AA-6CF6-2E0DB14284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84" y="4230093"/>
            <a:ext cx="4150581" cy="1800165"/>
          </a:xfrm>
        </p:spPr>
        <p:txBody>
          <a:bodyPr anchor="t">
            <a:normAutofit/>
          </a:bodyPr>
          <a:lstStyle/>
          <a:p>
            <a:pPr algn="r"/>
            <a:r>
              <a:rPr lang="es-CL" sz="2800" dirty="0"/>
              <a:t>Segunda Intuición Pastoral: </a:t>
            </a:r>
            <a:br>
              <a:rPr lang="es-CL" sz="2800" dirty="0"/>
            </a:br>
            <a:r>
              <a:rPr lang="es-ES" sz="2800" b="1" dirty="0"/>
              <a:t>Renovación de las relaciones y las estructuras</a:t>
            </a:r>
            <a:endParaRPr lang="es-CL" sz="28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51CA2D4-2DAE-4211-618E-E3FCB5CF0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712" y="457200"/>
            <a:ext cx="9695538" cy="345532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FBB7F2B-F121-44A9-8101-F0FE8D6203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415" y="4230094"/>
            <a:ext cx="6235268" cy="1800164"/>
          </a:xfrm>
        </p:spPr>
        <p:txBody>
          <a:bodyPr anchor="t">
            <a:normAutofit/>
          </a:bodyPr>
          <a:lstStyle/>
          <a:p>
            <a:pPr algn="just"/>
            <a:r>
              <a:rPr lang="es-ES" sz="2400" b="1" dirty="0"/>
              <a:t>Hoy se percibe como un desafío en nuestros tiempos lograr una </a:t>
            </a:r>
            <a:r>
              <a:rPr lang="es-ES" sz="2400" b="1" dirty="0">
                <a:solidFill>
                  <a:srgbClr val="FF0000"/>
                </a:solidFill>
              </a:rPr>
              <a:t>participación inclusiva y diversa</a:t>
            </a:r>
            <a:r>
              <a:rPr lang="es-ES" sz="2400" b="1" dirty="0"/>
              <a:t> para la toma de decisiones en la Iglesia.</a:t>
            </a:r>
          </a:p>
          <a:p>
            <a:endParaRPr lang="es-CL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52092F-385A-A92E-0E3B-5F76B625F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596F992-698C-48C0-9D89-70DA4CE927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242249-4CDA-14E1-F119-D8CE22BA9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8984" y="4230093"/>
            <a:ext cx="4150581" cy="1800165"/>
          </a:xfrm>
        </p:spPr>
        <p:txBody>
          <a:bodyPr anchor="t">
            <a:normAutofit/>
          </a:bodyPr>
          <a:lstStyle/>
          <a:p>
            <a:pPr algn="r"/>
            <a:r>
              <a:rPr lang="es-CL" sz="3100"/>
              <a:t>Tercera Intuición Pastoral:</a:t>
            </a:r>
            <a:br>
              <a:rPr lang="es-CL" sz="3100"/>
            </a:br>
            <a:r>
              <a:rPr lang="es-ES" sz="3100" b="1"/>
              <a:t>Misión para una Iglesia en Salida</a:t>
            </a:r>
            <a:endParaRPr lang="es-CL" sz="310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AAF8DDB-5D7D-8A65-8F58-F2BD33885C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493" y="457200"/>
            <a:ext cx="5195976" cy="3455325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BB221F-CDA0-15FF-54DD-9CADA89D1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6415" y="4230094"/>
            <a:ext cx="6235268" cy="1800164"/>
          </a:xfrm>
        </p:spPr>
        <p:txBody>
          <a:bodyPr anchor="t">
            <a:normAutofit/>
          </a:bodyPr>
          <a:lstStyle/>
          <a:p>
            <a:pPr algn="just"/>
            <a:r>
              <a:rPr lang="es-ES" sz="2400" b="1" dirty="0"/>
              <a:t>Nos reconocemos llamados a </a:t>
            </a:r>
            <a:r>
              <a:rPr lang="es-ES" sz="2400" b="1" dirty="0">
                <a:solidFill>
                  <a:srgbClr val="FF0000"/>
                </a:solidFill>
              </a:rPr>
              <a:t>compartir nuestra Experiencia de Dios</a:t>
            </a:r>
            <a:r>
              <a:rPr lang="es-ES" sz="2400" b="1" dirty="0"/>
              <a:t> siendo una Iglesia de puertas abiertas que sale al encuentro de los demás desde cada una de las comunidades.</a:t>
            </a:r>
          </a:p>
          <a:p>
            <a:endParaRPr lang="es-CL" sz="2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BFF8DC-0AE7-4AD2-9B28-2E5F26D62C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E0162AD-C6E5-4BF8-A453-76ADB36877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31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553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AE9BE26-A868-EFFB-A45F-C3E8EFC1D1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063" b="-1"/>
          <a:stretch>
            <a:fillRect/>
          </a:stretch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ABEFD0A-3331-2FDD-440B-224FF27BFA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CL" sz="4000"/>
              <a:t>Desafíos de la Catequesis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B17160-0714-964F-6999-7283DD0904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 fontScale="92500"/>
          </a:bodyPr>
          <a:lstStyle/>
          <a:p>
            <a:pPr algn="just"/>
            <a:r>
              <a:rPr lang="es-ES" sz="2400" b="1" dirty="0"/>
              <a:t>Las </a:t>
            </a:r>
            <a:r>
              <a:rPr lang="es-ES" sz="2400" b="1" dirty="0">
                <a:solidFill>
                  <a:srgbClr val="FF0000"/>
                </a:solidFill>
              </a:rPr>
              <a:t>Orientaciones Pastorales 2023 -2026 </a:t>
            </a:r>
            <a:r>
              <a:rPr lang="es-ES" sz="2400" b="1" dirty="0"/>
              <a:t>nos llama a favorecer una auténtica experiencia personal y comunitaria de encuentro con Jesús, que permita </a:t>
            </a:r>
            <a:r>
              <a:rPr lang="es-ES" sz="2400" b="1" dirty="0">
                <a:solidFill>
                  <a:srgbClr val="FF0000"/>
                </a:solidFill>
              </a:rPr>
              <a:t>anunciar con gozo el kerigma a través de nuestras celebraciones, del servicio y en nuestra propia vida</a:t>
            </a:r>
            <a:r>
              <a:rPr lang="es-ES" sz="2400" b="1" dirty="0"/>
              <a:t>.</a:t>
            </a:r>
            <a:endParaRPr lang="es-CL" sz="2400" b="1" dirty="0"/>
          </a:p>
        </p:txBody>
      </p:sp>
    </p:spTree>
    <p:extLst>
      <p:ext uri="{BB962C8B-B14F-4D97-AF65-F5344CB8AC3E}">
        <p14:creationId xmlns:p14="http://schemas.microsoft.com/office/powerpoint/2010/main" val="3409545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257ECFE-5087-3DB0-3802-33964BFDEDE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006"/>
          <a:stretch>
            <a:fillRect/>
          </a:stretch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0DF0619-3904-A542-59DD-7ED6464CE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ES" sz="3700"/>
              <a:t>¿Cómo ha sido nuestro Encuentro con el Señor?</a:t>
            </a:r>
            <a:endParaRPr lang="es-CL" sz="37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DDABE5A-735B-0EAA-5115-DE11A738CC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pPr algn="just"/>
            <a:r>
              <a:rPr lang="es-ES" sz="2000" b="1" dirty="0"/>
              <a:t>Se hace necesario que </a:t>
            </a:r>
            <a:r>
              <a:rPr lang="es-ES" sz="2000" b="1" dirty="0">
                <a:solidFill>
                  <a:srgbClr val="FF0000"/>
                </a:solidFill>
              </a:rPr>
              <a:t>nos detengamos un momento de tanto quehacer y preguntarnos por nuestra relación con Señor Jesús </a:t>
            </a:r>
            <a:r>
              <a:rPr lang="es-ES" sz="2000" b="1" dirty="0"/>
              <a:t>y así evaluar cómo es nuestro encuentro con Él contemplando las experiencias de aquellos que tuvieron la oportunidad de encuentro con el Señor: Los discípulos de Emaús (</a:t>
            </a:r>
            <a:r>
              <a:rPr lang="es-ES" sz="2000" b="1" dirty="0" err="1"/>
              <a:t>Lc</a:t>
            </a:r>
            <a:r>
              <a:rPr lang="es-ES" sz="2000" b="1" dirty="0"/>
              <a:t>. 24, 13-35)</a:t>
            </a:r>
            <a:endParaRPr lang="es-CL" sz="2000" b="1" dirty="0"/>
          </a:p>
        </p:txBody>
      </p:sp>
    </p:spTree>
    <p:extLst>
      <p:ext uri="{BB962C8B-B14F-4D97-AF65-F5344CB8AC3E}">
        <p14:creationId xmlns:p14="http://schemas.microsoft.com/office/powerpoint/2010/main" val="42437125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2946</TotalTime>
  <Words>947</Words>
  <Application>Microsoft Office PowerPoint</Application>
  <PresentationFormat>Panorámica</PresentationFormat>
  <Paragraphs>45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Aptos</vt:lpstr>
      <vt:lpstr>Aptos Display</vt:lpstr>
      <vt:lpstr>Arial</vt:lpstr>
      <vt:lpstr>Tema de Office</vt:lpstr>
      <vt:lpstr>DÍA DEL CATEQUISTA 2026</vt:lpstr>
      <vt:lpstr>Hagamos un poco de Historia</vt:lpstr>
      <vt:lpstr>Nuestra Diócesis</vt:lpstr>
      <vt:lpstr>Intuiciones Pastorales</vt:lpstr>
      <vt:lpstr>Primera Intuición Pastoral:  Fe en Jesucristo</vt:lpstr>
      <vt:lpstr>Segunda Intuición Pastoral:  Renovación de las relaciones y las estructuras</vt:lpstr>
      <vt:lpstr>Tercera Intuición Pastoral: Misión para una Iglesia en Salida</vt:lpstr>
      <vt:lpstr>Desafíos de la Catequesis</vt:lpstr>
      <vt:lpstr>¿Cómo ha sido nuestro Encuentro con el Señor?</vt:lpstr>
      <vt:lpstr>Características del Encuentro con el Señor</vt:lpstr>
      <vt:lpstr>El Señor sale a nuestro Encuentro </vt:lpstr>
      <vt:lpstr>Se realiza en el diálogo</vt:lpstr>
      <vt:lpstr>El tiempo “se nos pasa volando”</vt:lpstr>
      <vt:lpstr>El Encuentro nos cambia la Vida</vt:lpstr>
      <vt:lpstr>Importante</vt:lpstr>
      <vt:lpstr>Preguntas de Reflexión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Hector Inzunza Reyes</dc:creator>
  <cp:lastModifiedBy>Hector Inzunza Reyes</cp:lastModifiedBy>
  <cp:revision>9</cp:revision>
  <dcterms:created xsi:type="dcterms:W3CDTF">2026-05-13T19:19:52Z</dcterms:created>
  <dcterms:modified xsi:type="dcterms:W3CDTF">2026-05-16T00:47:39Z</dcterms:modified>
</cp:coreProperties>
</file>